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handoutMasterIdLst>
    <p:handoutMasterId r:id="rId44"/>
  </p:handoutMasterIdLst>
  <p:sldIdLst>
    <p:sldId id="256" r:id="rId2"/>
    <p:sldId id="258" r:id="rId3"/>
    <p:sldId id="260" r:id="rId4"/>
    <p:sldId id="262" r:id="rId5"/>
    <p:sldId id="263" r:id="rId6"/>
    <p:sldId id="264" r:id="rId7"/>
    <p:sldId id="266" r:id="rId8"/>
    <p:sldId id="267" r:id="rId9"/>
    <p:sldId id="265" r:id="rId10"/>
    <p:sldId id="269" r:id="rId11"/>
    <p:sldId id="300" r:id="rId12"/>
    <p:sldId id="270" r:id="rId13"/>
    <p:sldId id="271" r:id="rId14"/>
    <p:sldId id="272" r:id="rId15"/>
    <p:sldId id="273" r:id="rId16"/>
    <p:sldId id="274" r:id="rId17"/>
    <p:sldId id="275" r:id="rId18"/>
    <p:sldId id="276" r:id="rId19"/>
    <p:sldId id="293" r:id="rId20"/>
    <p:sldId id="277" r:id="rId21"/>
    <p:sldId id="294" r:id="rId22"/>
    <p:sldId id="278" r:id="rId23"/>
    <p:sldId id="292" r:id="rId24"/>
    <p:sldId id="279" r:id="rId25"/>
    <p:sldId id="280" r:id="rId26"/>
    <p:sldId id="281" r:id="rId27"/>
    <p:sldId id="282" r:id="rId28"/>
    <p:sldId id="283" r:id="rId29"/>
    <p:sldId id="284" r:id="rId30"/>
    <p:sldId id="295" r:id="rId31"/>
    <p:sldId id="296" r:id="rId32"/>
    <p:sldId id="297" r:id="rId33"/>
    <p:sldId id="298" r:id="rId34"/>
    <p:sldId id="299" r:id="rId35"/>
    <p:sldId id="286" r:id="rId36"/>
    <p:sldId id="301" r:id="rId37"/>
    <p:sldId id="287" r:id="rId38"/>
    <p:sldId id="288" r:id="rId39"/>
    <p:sldId id="289" r:id="rId40"/>
    <p:sldId id="290" r:id="rId41"/>
    <p:sldId id="291" r:id="rId42"/>
    <p:sldId id="302" r:id="rId4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562" y="53"/>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41B1DD0-EAB8-4218-9207-D08B49578179}" type="datetimeFigureOut">
              <a:rPr lang="en-US" smtClean="0"/>
              <a:t>10/23/2020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32BD0BAE-9F88-423F-A344-3F15CD50649B}" type="slidenum">
              <a:rPr lang="en-US" smtClean="0"/>
              <a:t>‹#›</a:t>
            </a:fld>
            <a:endParaRPr lang="en-US"/>
          </a:p>
        </p:txBody>
      </p:sp>
    </p:spTree>
    <p:extLst>
      <p:ext uri="{BB962C8B-B14F-4D97-AF65-F5344CB8AC3E}">
        <p14:creationId xmlns:p14="http://schemas.microsoft.com/office/powerpoint/2010/main" val="409955229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663BBFF-77C1-4BF1-A3B2-2505841100BA}" type="datetimeFigureOut">
              <a:rPr lang="en-US" smtClean="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74341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ED2BB1-BB31-4EB8-A961-18800A74EAA8}" type="datetimeFigureOut">
              <a:rPr lang="en-US" smtClean="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59178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40B886-74BB-4D5E-9EA9-584482FE40E6}" type="datetimeFigureOut">
              <a:rPr lang="en-US" smtClean="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2926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CA4CCD1-3502-4C30-947C-75FC88992007}" type="datetimeFigureOut">
              <a:rPr lang="en-US" smtClean="0"/>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75617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0B797A-E8AF-4231-9C64-308C5BB9ED3E}" type="datetimeFigureOut">
              <a:rPr lang="en-US" smtClean="0"/>
              <a:t>10/23/2020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9670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EB24146-07E2-48CA-8629-5887ED47FCDB}" type="datetimeFigureOut">
              <a:rPr lang="en-US" smtClean="0"/>
              <a:t>10/23/2020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85369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07E718-B4F0-433E-A285-0013249184C0}" type="datetimeFigureOut">
              <a:rPr lang="en-US" smtClean="0"/>
              <a:t>10/23/2020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12222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8E44C4-3D72-4D6E-86A4-F5491DC49E6D}" type="datetimeFigureOut">
              <a:rPr lang="en-US" smtClean="0"/>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8130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B8EA14-E6AC-4B59-973C-7A06B0EDE3E3}" type="datetimeFigureOut">
              <a:rPr lang="en-US" smtClean="0"/>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1270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7D2069-43FA-49C5-9F0E-58E1EB237AEF}" type="datetimeFigureOut">
              <a:rPr lang="en-US" smtClean="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59536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5854CA-19F4-4771-B6A2-DA5C0742B220}" type="datetimeFigureOut">
              <a:rPr lang="en-US" smtClean="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86257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B3B3F-C0CE-47CB-BCED-F49A710726FF}" type="datetimeFigureOut">
              <a:rPr lang="en-US" smtClean="0"/>
              <a:t>10/23/2020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4825225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g"/></Relationships>
</file>

<file path=ppt/slides/_rels/slide4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hyperlink" Target="http://www.womenonguard.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Violence against women: Going beyond the US</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182519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Violence against women: A global problem</a:t>
            </a:r>
          </a:p>
        </p:txBody>
      </p:sp>
      <p:sp>
        <p:nvSpPr>
          <p:cNvPr id="3" name="Content Placeholder 2"/>
          <p:cNvSpPr>
            <a:spLocks noGrp="1"/>
          </p:cNvSpPr>
          <p:nvPr>
            <p:ph idx="1"/>
          </p:nvPr>
        </p:nvSpPr>
        <p:spPr/>
        <p:txBody>
          <a:bodyPr>
            <a:normAutofit lnSpcReduction="10000"/>
          </a:bodyPr>
          <a:lstStyle/>
          <a:p>
            <a:r>
              <a:rPr lang="en-US" dirty="0"/>
              <a:t>Global pandemic</a:t>
            </a:r>
          </a:p>
          <a:p>
            <a:r>
              <a:rPr lang="en-US" dirty="0"/>
              <a:t>“most pervasive yet least recognized human rights abuse in the world” (United Nations Population Fund, 2014).</a:t>
            </a:r>
          </a:p>
          <a:p>
            <a:r>
              <a:rPr lang="en-US" dirty="0"/>
              <a:t>Between 35 and 70 percent of women have experienced non-partner sexual abuse and physical violence at the hands of an intimate.</a:t>
            </a:r>
          </a:p>
          <a:p>
            <a:r>
              <a:rPr lang="en-US" dirty="0"/>
              <a:t>Over 46 million girls are child brides Women represent 55 percent of all people trafficked into forced labor. </a:t>
            </a:r>
          </a:p>
          <a:p>
            <a:r>
              <a:rPr lang="en-US" dirty="0"/>
              <a:t>40 to 50 percent of women in countries in the European Union have reported experiencing unwanted sexual advances and harassment at work, including unwanted physical contact.</a:t>
            </a:r>
          </a:p>
          <a:p>
            <a:endParaRPr lang="en-US" dirty="0"/>
          </a:p>
        </p:txBody>
      </p:sp>
    </p:spTree>
    <p:extLst>
      <p:ext uri="{BB962C8B-B14F-4D97-AF65-F5344CB8AC3E}">
        <p14:creationId xmlns:p14="http://schemas.microsoft.com/office/powerpoint/2010/main" val="2923819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Violence against women: A global problem</a:t>
            </a:r>
          </a:p>
        </p:txBody>
      </p:sp>
      <p:sp>
        <p:nvSpPr>
          <p:cNvPr id="3" name="Content Placeholder 2"/>
          <p:cNvSpPr>
            <a:spLocks noGrp="1"/>
          </p:cNvSpPr>
          <p:nvPr>
            <p:ph idx="1"/>
          </p:nvPr>
        </p:nvSpPr>
        <p:spPr>
          <a:xfrm>
            <a:off x="680321" y="2336873"/>
            <a:ext cx="9752152" cy="4188618"/>
          </a:xfrm>
        </p:spPr>
        <p:txBody>
          <a:bodyPr>
            <a:normAutofit lnSpcReduction="10000"/>
          </a:bodyPr>
          <a:lstStyle/>
          <a:p>
            <a:r>
              <a:rPr lang="en-US" dirty="0"/>
              <a:t>Types of violence against women that receive lesser attention in the US?</a:t>
            </a:r>
          </a:p>
          <a:p>
            <a:pPr lvl="1"/>
            <a:r>
              <a:rPr lang="en-US" dirty="0"/>
              <a:t>Dowry deaths			</a:t>
            </a:r>
          </a:p>
          <a:p>
            <a:pPr lvl="1"/>
            <a:r>
              <a:rPr lang="en-US" dirty="0"/>
              <a:t>Street Harassment </a:t>
            </a:r>
          </a:p>
          <a:p>
            <a:pPr lvl="1"/>
            <a:r>
              <a:rPr lang="en-US" dirty="0"/>
              <a:t>FGM</a:t>
            </a:r>
          </a:p>
          <a:p>
            <a:pPr lvl="1"/>
            <a:r>
              <a:rPr lang="en-US" dirty="0"/>
              <a:t>Acid burnings</a:t>
            </a:r>
          </a:p>
          <a:p>
            <a:pPr lvl="1"/>
            <a:r>
              <a:rPr lang="en-US" dirty="0"/>
              <a:t>Honor killings</a:t>
            </a:r>
          </a:p>
          <a:p>
            <a:pPr lvl="1"/>
            <a:r>
              <a:rPr lang="en-US" dirty="0"/>
              <a:t>Self-immolation</a:t>
            </a:r>
          </a:p>
          <a:p>
            <a:pPr lvl="1"/>
            <a:r>
              <a:rPr lang="en-US" dirty="0"/>
              <a:t>Conflict crimes – such as  rape/genocidal rape</a:t>
            </a:r>
          </a:p>
          <a:p>
            <a:pPr lvl="1"/>
            <a:r>
              <a:rPr lang="en-US" dirty="0"/>
              <a:t>Post conflict crimes</a:t>
            </a:r>
          </a:p>
          <a:p>
            <a:pPr lvl="1"/>
            <a:r>
              <a:rPr lang="en-US" dirty="0"/>
              <a:t>Human Trafficking</a:t>
            </a:r>
          </a:p>
          <a:p>
            <a:endParaRPr lang="en-US" dirty="0"/>
          </a:p>
          <a:p>
            <a:endParaRPr lang="en-US" dirty="0"/>
          </a:p>
        </p:txBody>
      </p:sp>
    </p:spTree>
    <p:extLst>
      <p:ext uri="{BB962C8B-B14F-4D97-AF65-F5344CB8AC3E}">
        <p14:creationId xmlns:p14="http://schemas.microsoft.com/office/powerpoint/2010/main" val="4177405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role of the state: Definitional issues</a:t>
            </a:r>
          </a:p>
        </p:txBody>
      </p:sp>
      <p:sp>
        <p:nvSpPr>
          <p:cNvPr id="3" name="Content Placeholder 2"/>
          <p:cNvSpPr>
            <a:spLocks noGrp="1"/>
          </p:cNvSpPr>
          <p:nvPr>
            <p:ph idx="1"/>
          </p:nvPr>
        </p:nvSpPr>
        <p:spPr/>
        <p:txBody>
          <a:bodyPr/>
          <a:lstStyle/>
          <a:p>
            <a:r>
              <a:rPr lang="en-US" dirty="0"/>
              <a:t>State crime is any:</a:t>
            </a:r>
          </a:p>
          <a:p>
            <a:pPr lvl="1"/>
            <a:r>
              <a:rPr lang="en-US" dirty="0"/>
              <a:t>“economic, cultural, or physical harm, pain, exclusion, or exploitation . . . [caused by] tacit or explicit state actions or policies which violate law or generally defined human rights” (</a:t>
            </a:r>
            <a:r>
              <a:rPr lang="en-US" dirty="0" err="1"/>
              <a:t>Kauzlarich</a:t>
            </a:r>
            <a:r>
              <a:rPr lang="en-US" dirty="0"/>
              <a:t>, Matthews and Miller, 2001, p. 176)</a:t>
            </a:r>
          </a:p>
          <a:p>
            <a:pPr lvl="1"/>
            <a:r>
              <a:rPr lang="en-US" dirty="0"/>
              <a:t>Includes omissions </a:t>
            </a:r>
          </a:p>
        </p:txBody>
      </p:sp>
    </p:spTree>
    <p:extLst>
      <p:ext uri="{BB962C8B-B14F-4D97-AF65-F5344CB8AC3E}">
        <p14:creationId xmlns:p14="http://schemas.microsoft.com/office/powerpoint/2010/main" val="1787457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the state commits gender-based violence</a:t>
            </a:r>
          </a:p>
        </p:txBody>
      </p:sp>
      <p:sp>
        <p:nvSpPr>
          <p:cNvPr id="3" name="Content Placeholder 2"/>
          <p:cNvSpPr>
            <a:spLocks noGrp="1"/>
          </p:cNvSpPr>
          <p:nvPr>
            <p:ph idx="1"/>
          </p:nvPr>
        </p:nvSpPr>
        <p:spPr/>
        <p:txBody>
          <a:bodyPr/>
          <a:lstStyle/>
          <a:p>
            <a:r>
              <a:rPr lang="en-US" dirty="0"/>
              <a:t>Controls laws and law-making</a:t>
            </a:r>
          </a:p>
          <a:p>
            <a:r>
              <a:rPr lang="en-US" dirty="0"/>
              <a:t>Enforcer of laws</a:t>
            </a:r>
          </a:p>
          <a:p>
            <a:r>
              <a:rPr lang="en-US" dirty="0"/>
              <a:t>Primary definer of issues of concern</a:t>
            </a:r>
          </a:p>
          <a:p>
            <a:pPr lvl="1"/>
            <a:r>
              <a:rPr lang="en-US" dirty="0"/>
              <a:t>What is considered violence/crime</a:t>
            </a:r>
          </a:p>
          <a:p>
            <a:r>
              <a:rPr lang="en-US" dirty="0"/>
              <a:t>Hegemonic discourse (Gramsci)</a:t>
            </a:r>
          </a:p>
          <a:p>
            <a:r>
              <a:rPr lang="en-US" dirty="0"/>
              <a:t>Permits the larger structural environment to persist</a:t>
            </a:r>
          </a:p>
          <a:p>
            <a:pPr lvl="1"/>
            <a:r>
              <a:rPr lang="en-US" dirty="0"/>
              <a:t>Patriarchal</a:t>
            </a:r>
          </a:p>
          <a:p>
            <a:endParaRPr lang="en-US" dirty="0"/>
          </a:p>
        </p:txBody>
      </p:sp>
    </p:spTree>
    <p:extLst>
      <p:ext uri="{BB962C8B-B14F-4D97-AF65-F5344CB8AC3E}">
        <p14:creationId xmlns:p14="http://schemas.microsoft.com/office/powerpoint/2010/main" val="2691249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Violence against women: A global problem</a:t>
            </a:r>
          </a:p>
        </p:txBody>
      </p:sp>
      <p:sp>
        <p:nvSpPr>
          <p:cNvPr id="3" name="Content Placeholder 2"/>
          <p:cNvSpPr>
            <a:spLocks noGrp="1"/>
          </p:cNvSpPr>
          <p:nvPr>
            <p:ph idx="1"/>
          </p:nvPr>
        </p:nvSpPr>
        <p:spPr/>
        <p:txBody>
          <a:bodyPr/>
          <a:lstStyle/>
          <a:p>
            <a:r>
              <a:rPr lang="en-US" dirty="0"/>
              <a:t>Gender as a social structure</a:t>
            </a:r>
          </a:p>
          <a:p>
            <a:r>
              <a:rPr lang="en-US" dirty="0"/>
              <a:t>Role of the state as a direct perpetrator</a:t>
            </a:r>
          </a:p>
          <a:p>
            <a:pPr lvl="1"/>
            <a:r>
              <a:rPr lang="en-US" dirty="0"/>
              <a:t>Examples?</a:t>
            </a:r>
          </a:p>
          <a:p>
            <a:r>
              <a:rPr lang="en-US" dirty="0"/>
              <a:t>More easily linked to state actors</a:t>
            </a:r>
          </a:p>
          <a:p>
            <a:r>
              <a:rPr lang="en-US" dirty="0"/>
              <a:t>State policy/law</a:t>
            </a:r>
          </a:p>
          <a:p>
            <a:pPr lvl="1"/>
            <a:r>
              <a:rPr lang="en-US" dirty="0"/>
              <a:t>Girl of </a:t>
            </a:r>
            <a:r>
              <a:rPr lang="en-US" dirty="0" err="1"/>
              <a:t>Qatif</a:t>
            </a:r>
            <a:endParaRPr lang="en-US" dirty="0"/>
          </a:p>
          <a:p>
            <a:r>
              <a:rPr lang="en-US" dirty="0"/>
              <a:t>State endorsed behaviors</a:t>
            </a:r>
          </a:p>
          <a:p>
            <a:pPr lvl="1"/>
            <a:r>
              <a:rPr lang="en-US" dirty="0"/>
              <a:t>Rape as a weapon of war </a:t>
            </a:r>
          </a:p>
          <a:p>
            <a:pPr lvl="2"/>
            <a:r>
              <a:rPr lang="en-US" dirty="0"/>
              <a:t>Bosnia/Herzegovina</a:t>
            </a:r>
          </a:p>
          <a:p>
            <a:pPr lvl="1"/>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4779" y="3444464"/>
            <a:ext cx="4584910" cy="3163587"/>
          </a:xfrm>
          <a:prstGeom prst="rect">
            <a:avLst/>
          </a:prstGeom>
        </p:spPr>
      </p:pic>
    </p:spTree>
    <p:extLst>
      <p:ext uri="{BB962C8B-B14F-4D97-AF65-F5344CB8AC3E}">
        <p14:creationId xmlns:p14="http://schemas.microsoft.com/office/powerpoint/2010/main" val="3775305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Inter-clan conflicts</a:t>
            </a:r>
            <a:br>
              <a:rPr lang="en-US" dirty="0"/>
            </a:br>
            <a:r>
              <a:rPr lang="en-US" dirty="0"/>
              <a:t>“spoils of war”</a:t>
            </a:r>
            <a:br>
              <a:rPr lang="en-US" dirty="0"/>
            </a:b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92332" y="1500813"/>
            <a:ext cx="6714308" cy="4460956"/>
          </a:xfrm>
        </p:spPr>
      </p:pic>
      <p:sp>
        <p:nvSpPr>
          <p:cNvPr id="3" name="TextBox 2"/>
          <p:cNvSpPr txBox="1"/>
          <p:nvPr/>
        </p:nvSpPr>
        <p:spPr>
          <a:xfrm>
            <a:off x="526473" y="2382982"/>
            <a:ext cx="2604654" cy="2729345"/>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810387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Witches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07175" y="1393588"/>
            <a:ext cx="3810000" cy="27051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775" y="4441883"/>
            <a:ext cx="3581400" cy="17907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5728" y="2126673"/>
            <a:ext cx="4804658" cy="3759200"/>
          </a:xfrm>
          <a:prstGeom prst="rect">
            <a:avLst/>
          </a:prstGeom>
        </p:spPr>
      </p:pic>
    </p:spTree>
    <p:extLst>
      <p:ext uri="{BB962C8B-B14F-4D97-AF65-F5344CB8AC3E}">
        <p14:creationId xmlns:p14="http://schemas.microsoft.com/office/powerpoint/2010/main" val="3220706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 as a facilitator/indirect actor</a:t>
            </a:r>
          </a:p>
        </p:txBody>
      </p:sp>
      <p:sp>
        <p:nvSpPr>
          <p:cNvPr id="3" name="Content Placeholder 2"/>
          <p:cNvSpPr>
            <a:spLocks noGrp="1"/>
          </p:cNvSpPr>
          <p:nvPr>
            <p:ph idx="1"/>
          </p:nvPr>
        </p:nvSpPr>
        <p:spPr/>
        <p:txBody>
          <a:bodyPr>
            <a:normAutofit/>
          </a:bodyPr>
          <a:lstStyle/>
          <a:p>
            <a:r>
              <a:rPr lang="en-US" dirty="0"/>
              <a:t>Role of the state as a facilitator</a:t>
            </a:r>
          </a:p>
          <a:p>
            <a:pPr lvl="1"/>
            <a:r>
              <a:rPr lang="en-US" dirty="0"/>
              <a:t>Examples?</a:t>
            </a:r>
          </a:p>
          <a:p>
            <a:pPr lvl="1"/>
            <a:r>
              <a:rPr lang="en-US" dirty="0"/>
              <a:t>Denial of education</a:t>
            </a:r>
          </a:p>
          <a:p>
            <a:pPr lvl="1"/>
            <a:r>
              <a:rPr lang="en-US" dirty="0"/>
              <a:t>Forced/early marriage</a:t>
            </a:r>
          </a:p>
          <a:p>
            <a:pPr lvl="1"/>
            <a:r>
              <a:rPr lang="en-US" dirty="0"/>
              <a:t>Rape culture – New Delhi gang rape</a:t>
            </a:r>
          </a:p>
          <a:p>
            <a:pPr lvl="1"/>
            <a:r>
              <a:rPr lang="en-US" dirty="0"/>
              <a:t>Elevated risk of rape for women at University in the US</a:t>
            </a:r>
          </a:p>
          <a:p>
            <a:pPr lvl="1"/>
            <a:r>
              <a:rPr lang="en-US" dirty="0"/>
              <a:t>Global HIV rates</a:t>
            </a:r>
          </a:p>
          <a:p>
            <a:pPr lvl="1"/>
            <a:r>
              <a:rPr lang="en-US" dirty="0"/>
              <a:t>Theocratic states</a:t>
            </a:r>
          </a:p>
          <a:p>
            <a:r>
              <a:rPr lang="en-US" dirty="0"/>
              <a:t>State behaviors, or lack of, that facilitate and reify violence against women </a:t>
            </a:r>
          </a:p>
          <a:p>
            <a:pPr marL="457200" lvl="1" indent="0">
              <a:buNone/>
            </a:pPr>
            <a:endParaRPr lang="en-US" dirty="0"/>
          </a:p>
          <a:p>
            <a:pPr lvl="1"/>
            <a:endParaRPr lang="en-US" dirty="0"/>
          </a:p>
          <a:p>
            <a:endParaRPr lang="en-US" dirty="0"/>
          </a:p>
        </p:txBody>
      </p:sp>
    </p:spTree>
    <p:extLst>
      <p:ext uri="{BB962C8B-B14F-4D97-AF65-F5344CB8AC3E}">
        <p14:creationId xmlns:p14="http://schemas.microsoft.com/office/powerpoint/2010/main" val="1266272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Historical examples of state as a facilitator</a:t>
            </a:r>
          </a:p>
        </p:txBody>
      </p:sp>
      <p:sp>
        <p:nvSpPr>
          <p:cNvPr id="3" name="Content Placeholder 2"/>
          <p:cNvSpPr>
            <a:spLocks noGrp="1"/>
          </p:cNvSpPr>
          <p:nvPr>
            <p:ph idx="1"/>
          </p:nvPr>
        </p:nvSpPr>
        <p:spPr/>
        <p:txBody>
          <a:bodyPr/>
          <a:lstStyle/>
          <a:p>
            <a:r>
              <a:rPr lang="en-US" dirty="0"/>
              <a:t>Foot binding in China</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2321" y="4136531"/>
            <a:ext cx="5257800" cy="262047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2321" y="2065902"/>
            <a:ext cx="2514600" cy="18192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061" y="3116789"/>
            <a:ext cx="3505200" cy="2819400"/>
          </a:xfrm>
          <a:prstGeom prst="rect">
            <a:avLst/>
          </a:prstGeom>
        </p:spPr>
      </p:pic>
    </p:spTree>
    <p:extLst>
      <p:ext uri="{BB962C8B-B14F-4D97-AF65-F5344CB8AC3E}">
        <p14:creationId xmlns:p14="http://schemas.microsoft.com/office/powerpoint/2010/main" val="202763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heels?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4546" y="2080418"/>
            <a:ext cx="3757963" cy="4546307"/>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3544" y="2195002"/>
            <a:ext cx="2581275" cy="17716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4782" y="2195002"/>
            <a:ext cx="4263528" cy="30861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03543" y="4017352"/>
            <a:ext cx="2814637" cy="2755999"/>
          </a:xfrm>
          <a:prstGeom prst="rect">
            <a:avLst/>
          </a:prstGeom>
        </p:spPr>
      </p:pic>
    </p:spTree>
    <p:extLst>
      <p:ext uri="{BB962C8B-B14F-4D97-AF65-F5344CB8AC3E}">
        <p14:creationId xmlns:p14="http://schemas.microsoft.com/office/powerpoint/2010/main" val="3024040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role of the state as an indirect perpetrator</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0321" y="2343453"/>
            <a:ext cx="5291051" cy="2975956"/>
          </a:xfrm>
          <a:prstGeom prst="rect">
            <a:avLst/>
          </a:prstGeom>
        </p:spPr>
      </p:pic>
      <p:sp>
        <p:nvSpPr>
          <p:cNvPr id="5" name="TextBox 4"/>
          <p:cNvSpPr txBox="1"/>
          <p:nvPr/>
        </p:nvSpPr>
        <p:spPr>
          <a:xfrm>
            <a:off x="6691745" y="2549236"/>
            <a:ext cx="4544291" cy="769441"/>
          </a:xfrm>
          <a:prstGeom prst="rect">
            <a:avLst/>
          </a:prstGeom>
          <a:noFill/>
        </p:spPr>
        <p:txBody>
          <a:bodyPr wrap="square" rtlCol="0">
            <a:spAutoFit/>
          </a:bodyPr>
          <a:lstStyle/>
          <a:p>
            <a:r>
              <a:rPr lang="en-US" sz="4400" dirty="0"/>
              <a:t>Who? </a:t>
            </a:r>
          </a:p>
        </p:txBody>
      </p:sp>
    </p:spTree>
    <p:extLst>
      <p:ext uri="{BB962C8B-B14F-4D97-AF65-F5344CB8AC3E}">
        <p14:creationId xmlns:p14="http://schemas.microsoft.com/office/powerpoint/2010/main" val="3374953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Indirect forms of state-perpetrated gender-based violence</a:t>
            </a:r>
          </a:p>
        </p:txBody>
      </p:sp>
      <p:sp>
        <p:nvSpPr>
          <p:cNvPr id="3" name="Content Placeholder 2"/>
          <p:cNvSpPr>
            <a:spLocks noGrp="1"/>
          </p:cNvSpPr>
          <p:nvPr>
            <p:ph idx="1"/>
          </p:nvPr>
        </p:nvSpPr>
        <p:spPr/>
        <p:txBody>
          <a:bodyPr/>
          <a:lstStyle/>
          <a:p>
            <a:r>
              <a:rPr lang="en-US" dirty="0"/>
              <a:t>State can: </a:t>
            </a:r>
          </a:p>
          <a:p>
            <a:pPr lvl="1"/>
            <a:r>
              <a:rPr lang="en-US" dirty="0"/>
              <a:t>Be subtle</a:t>
            </a:r>
          </a:p>
          <a:p>
            <a:pPr lvl="1"/>
            <a:r>
              <a:rPr lang="en-US" dirty="0"/>
              <a:t>Appear to be gender-neutral</a:t>
            </a:r>
          </a:p>
          <a:p>
            <a:pPr lvl="1"/>
            <a:r>
              <a:rPr lang="en-US" dirty="0"/>
              <a:t>Appear to be protective towards women</a:t>
            </a:r>
          </a:p>
          <a:p>
            <a:r>
              <a:rPr lang="en-US" dirty="0"/>
              <a:t>Does this by regulating the system to prevent further oppression</a:t>
            </a:r>
          </a:p>
          <a:p>
            <a:r>
              <a:rPr lang="en-US" dirty="0"/>
              <a:t>But is it always effective?? </a:t>
            </a:r>
          </a:p>
        </p:txBody>
      </p:sp>
    </p:spTree>
    <p:extLst>
      <p:ext uri="{BB962C8B-B14F-4D97-AF65-F5344CB8AC3E}">
        <p14:creationId xmlns:p14="http://schemas.microsoft.com/office/powerpoint/2010/main" val="1715938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Forced marriage</a:t>
            </a:r>
          </a:p>
        </p:txBody>
      </p:sp>
      <p:sp>
        <p:nvSpPr>
          <p:cNvPr id="3" name="Content Placeholder 2"/>
          <p:cNvSpPr>
            <a:spLocks noGrp="1"/>
          </p:cNvSpPr>
          <p:nvPr>
            <p:ph idx="1"/>
          </p:nvPr>
        </p:nvSpPr>
        <p:spPr/>
        <p:txBody>
          <a:bodyPr/>
          <a:lstStyle/>
          <a:p>
            <a:endParaRPr lang="en-US" dirty="0"/>
          </a:p>
          <a:p>
            <a:r>
              <a:rPr lang="en-US" dirty="0"/>
              <a:t>Forced marriage</a:t>
            </a:r>
          </a:p>
          <a:p>
            <a:r>
              <a:rPr lang="en-US" dirty="0"/>
              <a:t>“A marriage where one or both parties do not consent freely to the marriage; entry into the marriage is accompanied by physical, mental, and/or emotional duress and coercion from family members” (</a:t>
            </a:r>
            <a:r>
              <a:rPr lang="en-US" dirty="0" err="1"/>
              <a:t>Gangoli</a:t>
            </a:r>
            <a:r>
              <a:rPr lang="en-US" dirty="0"/>
              <a:t>, </a:t>
            </a:r>
            <a:r>
              <a:rPr lang="en-US" dirty="0" err="1"/>
              <a:t>Razak</a:t>
            </a:r>
            <a:r>
              <a:rPr lang="en-US" dirty="0"/>
              <a:t>, &amp; </a:t>
            </a:r>
            <a:r>
              <a:rPr lang="en-US" dirty="0" err="1"/>
              <a:t>McCarry</a:t>
            </a:r>
            <a:r>
              <a:rPr lang="en-US" dirty="0"/>
              <a:t>, 2006)</a:t>
            </a:r>
          </a:p>
          <a:p>
            <a:r>
              <a:rPr lang="en-US" dirty="0"/>
              <a:t>Child?</a:t>
            </a:r>
          </a:p>
          <a:p>
            <a:r>
              <a:rPr lang="en-US" dirty="0"/>
              <a:t>UN Convention on the Rights of the Child, 1989 </a:t>
            </a:r>
          </a:p>
        </p:txBody>
      </p:sp>
    </p:spTree>
    <p:extLst>
      <p:ext uri="{BB962C8B-B14F-4D97-AF65-F5344CB8AC3E}">
        <p14:creationId xmlns:p14="http://schemas.microsoft.com/office/powerpoint/2010/main" val="253393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a:t>
            </a:r>
          </a:p>
        </p:txBody>
      </p:sp>
      <p:sp>
        <p:nvSpPr>
          <p:cNvPr id="3" name="Content Placeholder 2"/>
          <p:cNvSpPr>
            <a:spLocks noGrp="1"/>
          </p:cNvSpPr>
          <p:nvPr>
            <p:ph idx="1"/>
          </p:nvPr>
        </p:nvSpPr>
        <p:spPr/>
        <p:txBody>
          <a:bodyPr/>
          <a:lstStyle/>
          <a:p>
            <a:r>
              <a:rPr lang="en-US" dirty="0"/>
              <a:t>Different from arranged marriage?</a:t>
            </a:r>
          </a:p>
          <a:p>
            <a:r>
              <a:rPr lang="en-US" dirty="0"/>
              <a:t>Countries with the highest rates of forced marriage</a:t>
            </a:r>
          </a:p>
          <a:p>
            <a:pPr lvl="1"/>
            <a:r>
              <a:rPr lang="en-US" dirty="0"/>
              <a:t>Niger, Chad, Mali, Bangladesh, Guinea, and the Central African Republic </a:t>
            </a:r>
          </a:p>
          <a:p>
            <a:r>
              <a:rPr lang="en-US" dirty="0"/>
              <a:t>Role of customs and traditions?</a:t>
            </a:r>
          </a:p>
          <a:p>
            <a:r>
              <a:rPr lang="en-US" dirty="0"/>
              <a:t>Laws conflict with customs and traditions</a:t>
            </a:r>
          </a:p>
        </p:txBody>
      </p:sp>
    </p:spTree>
    <p:extLst>
      <p:ext uri="{BB962C8B-B14F-4D97-AF65-F5344CB8AC3E}">
        <p14:creationId xmlns:p14="http://schemas.microsoft.com/office/powerpoint/2010/main" val="183514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a:t>
            </a:r>
          </a:p>
        </p:txBody>
      </p:sp>
      <p:sp>
        <p:nvSpPr>
          <p:cNvPr id="3" name="Content Placeholder 2"/>
          <p:cNvSpPr>
            <a:spLocks noGrp="1"/>
          </p:cNvSpPr>
          <p:nvPr>
            <p:ph idx="1"/>
          </p:nvPr>
        </p:nvSpPr>
        <p:spPr/>
        <p:txBody>
          <a:bodyPr/>
          <a:lstStyle/>
          <a:p>
            <a:r>
              <a:rPr lang="en-US" dirty="0"/>
              <a:t>Patterns general to countries with higher prevalence of forced marriage</a:t>
            </a:r>
          </a:p>
          <a:p>
            <a:pPr lvl="1"/>
            <a:r>
              <a:rPr lang="en-US" dirty="0"/>
              <a:t>More overt gender roles</a:t>
            </a:r>
          </a:p>
          <a:p>
            <a:pPr lvl="1"/>
            <a:r>
              <a:rPr lang="en-US" dirty="0"/>
              <a:t>Domestic work is not valued as much as work outside the home</a:t>
            </a:r>
          </a:p>
          <a:p>
            <a:pPr lvl="1"/>
            <a:r>
              <a:rPr lang="en-US" dirty="0"/>
              <a:t>Women’s work is diminished</a:t>
            </a:r>
          </a:p>
          <a:p>
            <a:pPr lvl="1"/>
            <a:r>
              <a:rPr lang="en-US" dirty="0"/>
              <a:t>Fewer resources designated to women and girls</a:t>
            </a:r>
          </a:p>
          <a:p>
            <a:pPr lvl="1"/>
            <a:r>
              <a:rPr lang="en-US" dirty="0"/>
              <a:t>A young woman’s wellbeing becomes tied to her ability to secure a husband</a:t>
            </a:r>
          </a:p>
          <a:p>
            <a:pPr lvl="1"/>
            <a:r>
              <a:rPr lang="en-US" dirty="0"/>
              <a:t>Different marriageable ages for men and women</a:t>
            </a:r>
          </a:p>
          <a:p>
            <a:pPr lvl="1"/>
            <a:r>
              <a:rPr lang="en-US" dirty="0"/>
              <a:t>Poverty</a:t>
            </a:r>
          </a:p>
        </p:txBody>
      </p:sp>
    </p:spTree>
    <p:extLst>
      <p:ext uri="{BB962C8B-B14F-4D97-AF65-F5344CB8AC3E}">
        <p14:creationId xmlns:p14="http://schemas.microsoft.com/office/powerpoint/2010/main" val="1755412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a:t>
            </a:r>
          </a:p>
        </p:txBody>
      </p:sp>
      <p:sp>
        <p:nvSpPr>
          <p:cNvPr id="3" name="Content Placeholder 2"/>
          <p:cNvSpPr>
            <a:spLocks noGrp="1"/>
          </p:cNvSpPr>
          <p:nvPr>
            <p:ph idx="1"/>
          </p:nvPr>
        </p:nvSpPr>
        <p:spPr/>
        <p:txBody>
          <a:bodyPr>
            <a:normAutofit/>
          </a:bodyPr>
          <a:lstStyle/>
          <a:p>
            <a:r>
              <a:rPr lang="en-US" dirty="0"/>
              <a:t>Example, a young woman living in Pakistan explained, </a:t>
            </a:r>
          </a:p>
          <a:p>
            <a:r>
              <a:rPr lang="en-US" dirty="0"/>
              <a:t>“My mother decided my marriage because we were homeless. My father died, my mother’s in-laws kicked her out of their home and her parents had died. My marriage helped my mother reduce her responsibilities” (Lane, 2011) </a:t>
            </a:r>
          </a:p>
          <a:p>
            <a:r>
              <a:rPr lang="en-US" dirty="0"/>
              <a:t>Commodification?</a:t>
            </a:r>
          </a:p>
          <a:p>
            <a:r>
              <a:rPr lang="en-US" dirty="0"/>
              <a:t>Legal system</a:t>
            </a:r>
          </a:p>
          <a:p>
            <a:r>
              <a:rPr lang="en-US" dirty="0"/>
              <a:t>Banishment</a:t>
            </a:r>
          </a:p>
          <a:p>
            <a:r>
              <a:rPr lang="en-US" dirty="0"/>
              <a:t>Violence</a:t>
            </a:r>
          </a:p>
        </p:txBody>
      </p:sp>
    </p:spTree>
    <p:extLst>
      <p:ext uri="{BB962C8B-B14F-4D97-AF65-F5344CB8AC3E}">
        <p14:creationId xmlns:p14="http://schemas.microsoft.com/office/powerpoint/2010/main" val="90881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a:t>
            </a:r>
          </a:p>
        </p:txBody>
      </p:sp>
      <p:sp>
        <p:nvSpPr>
          <p:cNvPr id="3" name="Content Placeholder 2"/>
          <p:cNvSpPr>
            <a:spLocks noGrp="1"/>
          </p:cNvSpPr>
          <p:nvPr>
            <p:ph idx="1"/>
          </p:nvPr>
        </p:nvSpPr>
        <p:spPr/>
        <p:txBody>
          <a:bodyPr>
            <a:normAutofit/>
          </a:bodyPr>
          <a:lstStyle/>
          <a:p>
            <a:r>
              <a:rPr lang="en-US" dirty="0"/>
              <a:t>The role of honor</a:t>
            </a:r>
          </a:p>
          <a:p>
            <a:pPr lvl="1"/>
            <a:r>
              <a:rPr lang="en-US" dirty="0"/>
              <a:t>Value that an individual has or others perceive an individual as having. </a:t>
            </a:r>
          </a:p>
          <a:p>
            <a:pPr lvl="1"/>
            <a:r>
              <a:rPr lang="en-US" dirty="0"/>
              <a:t>It can be both achieved and lost and when it is lost the result is shame. </a:t>
            </a:r>
          </a:p>
          <a:p>
            <a:pPr lvl="1"/>
            <a:r>
              <a:rPr lang="en-US" dirty="0"/>
              <a:t>Women embody the “honor” of the men to whom they belong</a:t>
            </a:r>
          </a:p>
          <a:p>
            <a:pPr lvl="1"/>
            <a:r>
              <a:rPr lang="en-US" dirty="0"/>
              <a:t>Women’s bodies are the repositories of family honor</a:t>
            </a:r>
          </a:p>
          <a:p>
            <a:endParaRPr lang="en-US" dirty="0"/>
          </a:p>
          <a:p>
            <a:r>
              <a:rPr lang="en-US" dirty="0" err="1"/>
              <a:t>Ouis</a:t>
            </a:r>
            <a:r>
              <a:rPr lang="en-US" dirty="0"/>
              <a:t> (2009) honor ideology is the product of “‘</a:t>
            </a:r>
            <a:r>
              <a:rPr lang="en-US" dirty="0" err="1"/>
              <a:t>honour</a:t>
            </a:r>
            <a:r>
              <a:rPr lang="en-US" dirty="0"/>
              <a:t> cultures’ [where] children are threatened by or exposed to violence in relation to codes of sexual morality and general behavior” (p. 445). </a:t>
            </a:r>
          </a:p>
        </p:txBody>
      </p:sp>
    </p:spTree>
    <p:extLst>
      <p:ext uri="{BB962C8B-B14F-4D97-AF65-F5344CB8AC3E}">
        <p14:creationId xmlns:p14="http://schemas.microsoft.com/office/powerpoint/2010/main" val="1062027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Honor killings</a:t>
            </a:r>
          </a:p>
        </p:txBody>
      </p:sp>
      <p:sp>
        <p:nvSpPr>
          <p:cNvPr id="3" name="Content Placeholder 2"/>
          <p:cNvSpPr>
            <a:spLocks noGrp="1"/>
          </p:cNvSpPr>
          <p:nvPr>
            <p:ph idx="1"/>
          </p:nvPr>
        </p:nvSpPr>
        <p:spPr/>
        <p:txBody>
          <a:bodyPr/>
          <a:lstStyle/>
          <a:p>
            <a:r>
              <a:rPr lang="en-US" dirty="0"/>
              <a:t>Relatives kill, and commit acts of violence against wives, Mothers, daughters and sisters to restore honor to the family</a:t>
            </a:r>
          </a:p>
          <a:p>
            <a:r>
              <a:rPr lang="en-US" dirty="0"/>
              <a:t>Family honor may have been lost as a result of a real or perceived actions that have compromised it</a:t>
            </a:r>
          </a:p>
          <a:p>
            <a:r>
              <a:rPr lang="en-US" dirty="0"/>
              <a:t>Restores the honor</a:t>
            </a:r>
          </a:p>
          <a:p>
            <a:pPr>
              <a:buNone/>
            </a:pPr>
            <a:endParaRPr lang="en-US" dirty="0"/>
          </a:p>
        </p:txBody>
      </p:sp>
    </p:spTree>
    <p:extLst>
      <p:ext uri="{BB962C8B-B14F-4D97-AF65-F5344CB8AC3E}">
        <p14:creationId xmlns:p14="http://schemas.microsoft.com/office/powerpoint/2010/main" val="2147213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Prevalence</a:t>
            </a:r>
          </a:p>
        </p:txBody>
      </p:sp>
      <p:sp>
        <p:nvSpPr>
          <p:cNvPr id="3" name="Content Placeholder 2"/>
          <p:cNvSpPr>
            <a:spLocks noGrp="1"/>
          </p:cNvSpPr>
          <p:nvPr>
            <p:ph idx="1"/>
          </p:nvPr>
        </p:nvSpPr>
        <p:spPr/>
        <p:txBody>
          <a:bodyPr>
            <a:normAutofit/>
          </a:bodyPr>
          <a:lstStyle/>
          <a:p>
            <a:r>
              <a:rPr lang="en-US" dirty="0"/>
              <a:t>The United Nations Population Fund estimates that 5000 die as a result of honor killings worldwide</a:t>
            </a:r>
          </a:p>
          <a:p>
            <a:r>
              <a:rPr lang="en-US" dirty="0"/>
              <a:t>In Alexandria, Egypt a study of </a:t>
            </a:r>
            <a:r>
              <a:rPr lang="en-US" dirty="0" err="1"/>
              <a:t>femicides</a:t>
            </a:r>
            <a:r>
              <a:rPr lang="en-US" dirty="0"/>
              <a:t> indicated that 47 percent were killed after the woman had been raped</a:t>
            </a:r>
          </a:p>
          <a:p>
            <a:r>
              <a:rPr lang="en-US" dirty="0"/>
              <a:t>In Jordan and Lebanon 75 percent of the perpetrators of honor killings were the women’s brothers </a:t>
            </a:r>
          </a:p>
        </p:txBody>
      </p:sp>
    </p:spTree>
    <p:extLst>
      <p:ext uri="{BB962C8B-B14F-4D97-AF65-F5344CB8AC3E}">
        <p14:creationId xmlns:p14="http://schemas.microsoft.com/office/powerpoint/2010/main" val="1182461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they occur</a:t>
            </a:r>
          </a:p>
        </p:txBody>
      </p:sp>
      <p:sp>
        <p:nvSpPr>
          <p:cNvPr id="3" name="Content Placeholder 2"/>
          <p:cNvSpPr>
            <a:spLocks noGrp="1"/>
          </p:cNvSpPr>
          <p:nvPr>
            <p:ph idx="1"/>
          </p:nvPr>
        </p:nvSpPr>
        <p:spPr>
          <a:xfrm>
            <a:off x="680321" y="2336873"/>
            <a:ext cx="4154915" cy="3599316"/>
          </a:xfrm>
        </p:spPr>
        <p:txBody>
          <a:bodyPr>
            <a:normAutofit fontScale="62500" lnSpcReduction="20000"/>
          </a:bodyPr>
          <a:lstStyle/>
          <a:p>
            <a:r>
              <a:rPr lang="en-US" dirty="0"/>
              <a:t>The UN reports these crimes have been found to occur in the following countries:</a:t>
            </a:r>
          </a:p>
          <a:p>
            <a:r>
              <a:rPr lang="en-US" dirty="0"/>
              <a:t>Bangladesh	</a:t>
            </a:r>
          </a:p>
          <a:p>
            <a:r>
              <a:rPr lang="en-US" dirty="0"/>
              <a:t>Iraq		</a:t>
            </a:r>
          </a:p>
          <a:p>
            <a:r>
              <a:rPr lang="en-US" dirty="0"/>
              <a:t>Sweden</a:t>
            </a:r>
          </a:p>
          <a:p>
            <a:r>
              <a:rPr lang="en-US" dirty="0"/>
              <a:t>Brazil		</a:t>
            </a:r>
          </a:p>
          <a:p>
            <a:r>
              <a:rPr lang="en-US" dirty="0"/>
              <a:t>Israel</a:t>
            </a:r>
          </a:p>
          <a:p>
            <a:r>
              <a:rPr lang="en-US" dirty="0"/>
              <a:t>Turkey</a:t>
            </a:r>
          </a:p>
          <a:p>
            <a:r>
              <a:rPr lang="en-US" dirty="0"/>
              <a:t>Ecuador		</a:t>
            </a:r>
          </a:p>
          <a:p>
            <a:r>
              <a:rPr lang="en-US" dirty="0"/>
              <a:t>Italy		</a:t>
            </a:r>
          </a:p>
          <a:p>
            <a:r>
              <a:rPr lang="en-US" dirty="0"/>
              <a:t>Uganda		</a:t>
            </a:r>
          </a:p>
        </p:txBody>
      </p:sp>
      <p:sp>
        <p:nvSpPr>
          <p:cNvPr id="4" name="TextBox 3"/>
          <p:cNvSpPr txBox="1"/>
          <p:nvPr/>
        </p:nvSpPr>
        <p:spPr>
          <a:xfrm>
            <a:off x="5708073" y="2796868"/>
            <a:ext cx="6137564" cy="2308324"/>
          </a:xfrm>
          <a:prstGeom prst="rect">
            <a:avLst/>
          </a:prstGeom>
          <a:noFill/>
        </p:spPr>
        <p:txBody>
          <a:bodyPr wrap="square" rtlCol="0">
            <a:spAutoFit/>
          </a:bodyPr>
          <a:lstStyle/>
          <a:p>
            <a:pPr marL="285750" indent="-285750">
              <a:buFont typeface="Arial" panose="020B0604020202020204" pitchFamily="34" charset="0"/>
              <a:buChar char="•"/>
            </a:pPr>
            <a:r>
              <a:rPr lang="en-US" dirty="0"/>
              <a:t>Egypt	</a:t>
            </a:r>
          </a:p>
          <a:p>
            <a:pPr marL="285750" indent="-285750">
              <a:buFont typeface="Arial" panose="020B0604020202020204" pitchFamily="34" charset="0"/>
              <a:buChar char="•"/>
            </a:pPr>
            <a:r>
              <a:rPr lang="en-US" dirty="0"/>
              <a:t>Jordan	</a:t>
            </a:r>
          </a:p>
          <a:p>
            <a:pPr marL="285750" indent="-285750">
              <a:buFont typeface="Arial" panose="020B0604020202020204" pitchFamily="34" charset="0"/>
              <a:buChar char="•"/>
            </a:pPr>
            <a:r>
              <a:rPr lang="en-US" dirty="0"/>
              <a:t>United Kingdom</a:t>
            </a:r>
          </a:p>
          <a:p>
            <a:pPr marL="285750" indent="-285750">
              <a:buFont typeface="Arial" panose="020B0604020202020204" pitchFamily="34" charset="0"/>
              <a:buChar char="•"/>
            </a:pPr>
            <a:r>
              <a:rPr lang="en-US" dirty="0"/>
              <a:t>India		</a:t>
            </a:r>
          </a:p>
          <a:p>
            <a:pPr marL="285750" indent="-285750">
              <a:buFont typeface="Arial" panose="020B0604020202020204" pitchFamily="34" charset="0"/>
              <a:buChar char="•"/>
            </a:pPr>
            <a:r>
              <a:rPr lang="en-US" dirty="0"/>
              <a:t>Morocco</a:t>
            </a:r>
          </a:p>
          <a:p>
            <a:pPr marL="285750" indent="-285750">
              <a:buFont typeface="Arial" panose="020B0604020202020204" pitchFamily="34" charset="0"/>
              <a:buChar char="•"/>
            </a:pPr>
            <a:r>
              <a:rPr lang="en-US" dirty="0"/>
              <a:t>Iran		</a:t>
            </a:r>
          </a:p>
          <a:p>
            <a:pPr marL="285750" indent="-285750">
              <a:buFont typeface="Arial" panose="020B0604020202020204" pitchFamily="34" charset="0"/>
              <a:buChar char="•"/>
            </a:pPr>
            <a:r>
              <a:rPr lang="en-US" dirty="0"/>
              <a:t>Pakistan</a:t>
            </a:r>
          </a:p>
          <a:p>
            <a:pPr marL="285750" indent="-285750">
              <a:buFont typeface="Arial" panose="020B0604020202020204" pitchFamily="34" charset="0"/>
              <a:buChar char="•"/>
            </a:pPr>
            <a:r>
              <a:rPr lang="en-US" dirty="0"/>
              <a:t>US</a:t>
            </a:r>
          </a:p>
        </p:txBody>
      </p:sp>
    </p:spTree>
    <p:extLst>
      <p:ext uri="{BB962C8B-B14F-4D97-AF65-F5344CB8AC3E}">
        <p14:creationId xmlns:p14="http://schemas.microsoft.com/office/powerpoint/2010/main" val="652063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Honor</a:t>
            </a:r>
          </a:p>
        </p:txBody>
      </p:sp>
      <p:sp>
        <p:nvSpPr>
          <p:cNvPr id="3" name="Content Placeholder 2"/>
          <p:cNvSpPr>
            <a:spLocks noGrp="1"/>
          </p:cNvSpPr>
          <p:nvPr>
            <p:ph idx="1"/>
          </p:nvPr>
        </p:nvSpPr>
        <p:spPr/>
        <p:txBody>
          <a:bodyPr>
            <a:normAutofit/>
          </a:bodyPr>
          <a:lstStyle/>
          <a:p>
            <a:r>
              <a:rPr lang="en-US" dirty="0"/>
              <a:t>Not specific to one religion</a:t>
            </a:r>
          </a:p>
          <a:p>
            <a:r>
              <a:rPr lang="en-US" dirty="0"/>
              <a:t>Behaviors that can result in the loss of honor?</a:t>
            </a:r>
          </a:p>
          <a:p>
            <a:pPr lvl="1"/>
            <a:r>
              <a:rPr lang="en-US" dirty="0"/>
              <a:t>Infidelity</a:t>
            </a:r>
          </a:p>
          <a:p>
            <a:pPr lvl="1"/>
            <a:r>
              <a:rPr lang="en-US" dirty="0"/>
              <a:t>Walking outside without a chaperone</a:t>
            </a:r>
          </a:p>
          <a:p>
            <a:pPr lvl="1"/>
            <a:r>
              <a:rPr lang="en-US" dirty="0"/>
              <a:t>Inappropriate behavior/clothing</a:t>
            </a:r>
          </a:p>
          <a:p>
            <a:pPr lvl="1"/>
            <a:r>
              <a:rPr lang="en-US" dirty="0"/>
              <a:t>Disrespecting one’s father, husband, brother</a:t>
            </a:r>
          </a:p>
          <a:p>
            <a:pPr lvl="1"/>
            <a:r>
              <a:rPr lang="en-US" dirty="0"/>
              <a:t>Entering a relationship with an unapproved suitor</a:t>
            </a:r>
          </a:p>
          <a:p>
            <a:pPr lvl="1"/>
            <a:r>
              <a:rPr lang="en-US" dirty="0"/>
              <a:t>Being disobedient</a:t>
            </a:r>
          </a:p>
          <a:p>
            <a:pPr lvl="1"/>
            <a:r>
              <a:rPr lang="en-US" dirty="0"/>
              <a:t>Rejecting a suitor</a:t>
            </a:r>
          </a:p>
          <a:p>
            <a:pPr lvl="1"/>
            <a:r>
              <a:rPr lang="en-US" dirty="0"/>
              <a:t>Victimization</a:t>
            </a:r>
          </a:p>
          <a:p>
            <a:endParaRPr lang="en-US" dirty="0"/>
          </a:p>
        </p:txBody>
      </p:sp>
    </p:spTree>
    <p:extLst>
      <p:ext uri="{BB962C8B-B14F-4D97-AF65-F5344CB8AC3E}">
        <p14:creationId xmlns:p14="http://schemas.microsoft.com/office/powerpoint/2010/main" val="4084270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Honor Killings</a:t>
            </a:r>
          </a:p>
        </p:txBody>
      </p:sp>
      <p:sp>
        <p:nvSpPr>
          <p:cNvPr id="3" name="Content Placeholder 2"/>
          <p:cNvSpPr>
            <a:spLocks noGrp="1"/>
          </p:cNvSpPr>
          <p:nvPr>
            <p:ph idx="1"/>
          </p:nvPr>
        </p:nvSpPr>
        <p:spPr/>
        <p:txBody>
          <a:bodyPr>
            <a:normAutofit/>
          </a:bodyPr>
          <a:lstStyle/>
          <a:p>
            <a:r>
              <a:rPr lang="en-US" i="1" dirty="0"/>
              <a:t>Ankara, Turkey -Ignoring the pleas of his 14-year old daughter to spare her life, </a:t>
            </a:r>
            <a:r>
              <a:rPr lang="en-US" i="1" dirty="0" err="1"/>
              <a:t>Mehmet</a:t>
            </a:r>
            <a:r>
              <a:rPr lang="en-US" i="1" dirty="0"/>
              <a:t> </a:t>
            </a:r>
            <a:r>
              <a:rPr lang="en-US" i="1" dirty="0" err="1"/>
              <a:t>Halitogullari</a:t>
            </a:r>
            <a:r>
              <a:rPr lang="en-US" i="1" dirty="0"/>
              <a:t> pulled on a wire wrapped around her neck and strangled her - supposedly to restore the family's honor after she was kidnapped and raped... "I decided to kill her because our honor was dirtied," the newspaper Sabah quoted the father as saying. "I didn't listen to her pleas, I wrapped the wire around her neck and pulled at it until she died"</a:t>
            </a:r>
            <a:r>
              <a:rPr lang="en-US" dirty="0"/>
              <a:t> (The Associated Press).</a:t>
            </a:r>
          </a:p>
          <a:p>
            <a:endParaRPr lang="en-US" dirty="0"/>
          </a:p>
        </p:txBody>
      </p:sp>
    </p:spTree>
    <p:extLst>
      <p:ext uri="{BB962C8B-B14F-4D97-AF65-F5344CB8AC3E}">
        <p14:creationId xmlns:p14="http://schemas.microsoft.com/office/powerpoint/2010/main" val="22936216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Honor</a:t>
            </a:r>
          </a:p>
        </p:txBody>
      </p:sp>
      <p:sp>
        <p:nvSpPr>
          <p:cNvPr id="3" name="Content Placeholder 2"/>
          <p:cNvSpPr>
            <a:spLocks noGrp="1"/>
          </p:cNvSpPr>
          <p:nvPr>
            <p:ph idx="1"/>
          </p:nvPr>
        </p:nvSpPr>
        <p:spPr/>
        <p:txBody>
          <a:bodyPr/>
          <a:lstStyle/>
          <a:p>
            <a:r>
              <a:rPr lang="en-US" dirty="0"/>
              <a:t>Can be real or perceived</a:t>
            </a:r>
          </a:p>
          <a:p>
            <a:r>
              <a:rPr lang="en-US" dirty="0"/>
              <a:t>Suspicion can be enough</a:t>
            </a:r>
          </a:p>
          <a:p>
            <a:r>
              <a:rPr lang="en-US" dirty="0"/>
              <a:t>Amnesty International reported a man killed his wife as she had a dream about committing adultery</a:t>
            </a:r>
          </a:p>
          <a:p>
            <a:endParaRPr lang="en-US" dirty="0"/>
          </a:p>
        </p:txBody>
      </p:sp>
    </p:spTree>
    <p:extLst>
      <p:ext uri="{BB962C8B-B14F-4D97-AF65-F5344CB8AC3E}">
        <p14:creationId xmlns:p14="http://schemas.microsoft.com/office/powerpoint/2010/main" val="1240345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Justifications</a:t>
            </a:r>
          </a:p>
        </p:txBody>
      </p:sp>
      <p:sp>
        <p:nvSpPr>
          <p:cNvPr id="3" name="Content Placeholder 2"/>
          <p:cNvSpPr>
            <a:spLocks noGrp="1"/>
          </p:cNvSpPr>
          <p:nvPr>
            <p:ph idx="1"/>
          </p:nvPr>
        </p:nvSpPr>
        <p:spPr/>
        <p:txBody>
          <a:bodyPr/>
          <a:lstStyle/>
          <a:p>
            <a:r>
              <a:rPr lang="en-US" dirty="0"/>
              <a:t>Interplay between tribal traditions of justice and statutory law</a:t>
            </a:r>
          </a:p>
          <a:p>
            <a:r>
              <a:rPr lang="en-US" dirty="0"/>
              <a:t>Also exacerbated in some countries where there is </a:t>
            </a:r>
            <a:r>
              <a:rPr lang="en-US" dirty="0" err="1"/>
              <a:t>Shari’a</a:t>
            </a:r>
            <a:r>
              <a:rPr lang="en-US" dirty="0"/>
              <a:t> law, Islamic law, or </a:t>
            </a:r>
            <a:r>
              <a:rPr lang="en-US" dirty="0" err="1"/>
              <a:t>zina</a:t>
            </a:r>
            <a:r>
              <a:rPr lang="en-US" dirty="0"/>
              <a:t> (sex outside of marriage is a statutory offense).</a:t>
            </a:r>
          </a:p>
          <a:p>
            <a:r>
              <a:rPr lang="en-US" dirty="0"/>
              <a:t>Women are often secluded and do not know their rights under international law</a:t>
            </a:r>
          </a:p>
          <a:p>
            <a:endParaRPr lang="en-US" dirty="0"/>
          </a:p>
        </p:txBody>
      </p:sp>
    </p:spTree>
    <p:extLst>
      <p:ext uri="{BB962C8B-B14F-4D97-AF65-F5344CB8AC3E}">
        <p14:creationId xmlns:p14="http://schemas.microsoft.com/office/powerpoint/2010/main" val="2566452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Justifications</a:t>
            </a:r>
          </a:p>
        </p:txBody>
      </p:sp>
      <p:sp>
        <p:nvSpPr>
          <p:cNvPr id="3" name="Content Placeholder 2"/>
          <p:cNvSpPr>
            <a:spLocks noGrp="1"/>
          </p:cNvSpPr>
          <p:nvPr>
            <p:ph idx="1"/>
          </p:nvPr>
        </p:nvSpPr>
        <p:spPr/>
        <p:txBody>
          <a:bodyPr/>
          <a:lstStyle/>
          <a:p>
            <a:r>
              <a:rPr lang="en-US" dirty="0"/>
              <a:t>Some countries have passed laws that allow lesser penalties for men who kill "in the name of family honor" </a:t>
            </a:r>
          </a:p>
          <a:p>
            <a:r>
              <a:rPr lang="en-US" dirty="0"/>
              <a:t>Law enforcement are often bribed by family members to ignore reports of the murder</a:t>
            </a:r>
          </a:p>
          <a:p>
            <a:r>
              <a:rPr lang="en-US" dirty="0"/>
              <a:t>Police may help the killers family to cover up the crime by delaying the investigation</a:t>
            </a:r>
          </a:p>
        </p:txBody>
      </p:sp>
    </p:spTree>
    <p:extLst>
      <p:ext uri="{BB962C8B-B14F-4D97-AF65-F5344CB8AC3E}">
        <p14:creationId xmlns:p14="http://schemas.microsoft.com/office/powerpoint/2010/main" val="3188647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Justifications</a:t>
            </a:r>
          </a:p>
        </p:txBody>
      </p:sp>
      <p:sp>
        <p:nvSpPr>
          <p:cNvPr id="3" name="Content Placeholder 2"/>
          <p:cNvSpPr>
            <a:spLocks noGrp="1"/>
          </p:cNvSpPr>
          <p:nvPr>
            <p:ph idx="1"/>
          </p:nvPr>
        </p:nvSpPr>
        <p:spPr/>
        <p:txBody>
          <a:bodyPr/>
          <a:lstStyle/>
          <a:p>
            <a:r>
              <a:rPr lang="en-US" dirty="0"/>
              <a:t>Law enforcement fail to enforce punishment for the crime</a:t>
            </a:r>
          </a:p>
          <a:p>
            <a:r>
              <a:rPr lang="en-US" dirty="0"/>
              <a:t>For example, if convicted of </a:t>
            </a:r>
            <a:r>
              <a:rPr lang="en-US" dirty="0" err="1"/>
              <a:t>zina</a:t>
            </a:r>
            <a:r>
              <a:rPr lang="en-US" dirty="0"/>
              <a:t> in Pakistan then a woman can be imprisoned</a:t>
            </a:r>
          </a:p>
          <a:p>
            <a:r>
              <a:rPr lang="en-US" dirty="0"/>
              <a:t>In tribal justice systems in Pakistan a woman can be killed if she is suspected of sex outside her marriage</a:t>
            </a:r>
          </a:p>
        </p:txBody>
      </p:sp>
    </p:spTree>
    <p:extLst>
      <p:ext uri="{BB962C8B-B14F-4D97-AF65-F5344CB8AC3E}">
        <p14:creationId xmlns:p14="http://schemas.microsoft.com/office/powerpoint/2010/main" val="2015086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Justifications</a:t>
            </a:r>
          </a:p>
        </p:txBody>
      </p:sp>
      <p:sp>
        <p:nvSpPr>
          <p:cNvPr id="3" name="Content Placeholder 2"/>
          <p:cNvSpPr>
            <a:spLocks noGrp="1"/>
          </p:cNvSpPr>
          <p:nvPr>
            <p:ph idx="1"/>
          </p:nvPr>
        </p:nvSpPr>
        <p:spPr/>
        <p:txBody>
          <a:bodyPr>
            <a:normAutofit/>
          </a:bodyPr>
          <a:lstStyle/>
          <a:p>
            <a:r>
              <a:rPr lang="en-US" dirty="0"/>
              <a:t>Under Jordanian and Pakistani law, women are expected to meet impossible requirements for "corroborating evidence" in order to prove allegations of rape. </a:t>
            </a:r>
          </a:p>
          <a:p>
            <a:r>
              <a:rPr lang="en-US" dirty="0"/>
              <a:t>Even if a woman meets these requirements, evidence of previous sexual activity may be admitted in proceedings and lead to her being charged with </a:t>
            </a:r>
            <a:r>
              <a:rPr lang="en-US" dirty="0" err="1"/>
              <a:t>zina</a:t>
            </a:r>
            <a:r>
              <a:rPr lang="en-US" dirty="0"/>
              <a:t>. </a:t>
            </a:r>
          </a:p>
        </p:txBody>
      </p:sp>
    </p:spTree>
    <p:extLst>
      <p:ext uri="{BB962C8B-B14F-4D97-AF65-F5344CB8AC3E}">
        <p14:creationId xmlns:p14="http://schemas.microsoft.com/office/powerpoint/2010/main" val="2056097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Communal aspects of honor killing</a:t>
            </a:r>
          </a:p>
        </p:txBody>
      </p:sp>
      <p:sp>
        <p:nvSpPr>
          <p:cNvPr id="3" name="Content Placeholder 2"/>
          <p:cNvSpPr>
            <a:spLocks noGrp="1"/>
          </p:cNvSpPr>
          <p:nvPr>
            <p:ph idx="1"/>
          </p:nvPr>
        </p:nvSpPr>
        <p:spPr/>
        <p:txBody>
          <a:bodyPr/>
          <a:lstStyle/>
          <a:p>
            <a:r>
              <a:rPr lang="en-US" dirty="0"/>
              <a:t>Large sections of society share traditional concepts of family honor</a:t>
            </a:r>
          </a:p>
          <a:p>
            <a:r>
              <a:rPr lang="en-US" dirty="0"/>
              <a:t>They approve of honor killings to maintain that honor</a:t>
            </a:r>
          </a:p>
          <a:p>
            <a:r>
              <a:rPr lang="en-US" dirty="0"/>
              <a:t>Even mothers who have had daughters killed in the name of honor condone the practice</a:t>
            </a:r>
          </a:p>
          <a:p>
            <a:r>
              <a:rPr lang="en-US" dirty="0"/>
              <a:t>This strengthens the view of women as property</a:t>
            </a:r>
          </a:p>
        </p:txBody>
      </p:sp>
    </p:spTree>
    <p:extLst>
      <p:ext uri="{BB962C8B-B14F-4D97-AF65-F5344CB8AC3E}">
        <p14:creationId xmlns:p14="http://schemas.microsoft.com/office/powerpoint/2010/main" val="2272454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Testimony from perpetrators</a:t>
            </a:r>
          </a:p>
        </p:txBody>
      </p:sp>
      <p:sp>
        <p:nvSpPr>
          <p:cNvPr id="3" name="Content Placeholder 2"/>
          <p:cNvSpPr>
            <a:spLocks noGrp="1"/>
          </p:cNvSpPr>
          <p:nvPr>
            <p:ph idx="1"/>
          </p:nvPr>
        </p:nvSpPr>
        <p:spPr/>
        <p:txBody>
          <a:bodyPr>
            <a:normAutofit/>
          </a:bodyPr>
          <a:lstStyle/>
          <a:p>
            <a:r>
              <a:rPr lang="en-US" i="1" dirty="0"/>
              <a:t>Convicted killers often speak with defiant pride and without regret about their actions. "We do not consider this murder," said </a:t>
            </a:r>
            <a:r>
              <a:rPr lang="en-US" i="1" dirty="0" err="1"/>
              <a:t>Wafik</a:t>
            </a:r>
            <a:r>
              <a:rPr lang="en-US" i="1" dirty="0"/>
              <a:t> Abu </a:t>
            </a:r>
            <a:r>
              <a:rPr lang="en-US" i="1" dirty="0" err="1"/>
              <a:t>Abseh</a:t>
            </a:r>
            <a:r>
              <a:rPr lang="en-US" i="1" dirty="0"/>
              <a:t>, a 22-year-old Jordanian woodcutter who committed a so-called honor killing, as his mother, brother and sisters nodded in agreement. </a:t>
            </a:r>
            <a:endParaRPr lang="en-US" dirty="0"/>
          </a:p>
        </p:txBody>
      </p:sp>
    </p:spTree>
    <p:extLst>
      <p:ext uri="{BB962C8B-B14F-4D97-AF65-F5344CB8AC3E}">
        <p14:creationId xmlns:p14="http://schemas.microsoft.com/office/powerpoint/2010/main" val="1495582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Testimony from perpetrators</a:t>
            </a:r>
          </a:p>
        </p:txBody>
      </p:sp>
      <p:sp>
        <p:nvSpPr>
          <p:cNvPr id="3" name="Content Placeholder 2"/>
          <p:cNvSpPr>
            <a:spLocks noGrp="1"/>
          </p:cNvSpPr>
          <p:nvPr>
            <p:ph idx="1"/>
          </p:nvPr>
        </p:nvSpPr>
        <p:spPr/>
        <p:txBody>
          <a:bodyPr/>
          <a:lstStyle/>
          <a:p>
            <a:r>
              <a:rPr lang="en-US" i="1" dirty="0"/>
              <a:t>"It was like cutting off a finger." Abdel </a:t>
            </a:r>
            <a:r>
              <a:rPr lang="en-US" i="1" dirty="0" err="1"/>
              <a:t>Rahim</a:t>
            </a:r>
            <a:r>
              <a:rPr lang="en-US" i="1" dirty="0"/>
              <a:t>, a convicted killer who was released after two months, also said he had no regrets. "Honor is more precious than my own flesh and blood"</a:t>
            </a:r>
            <a:r>
              <a:rPr lang="en-US" dirty="0"/>
              <a:t> (New York Times).</a:t>
            </a:r>
          </a:p>
          <a:p>
            <a:endParaRPr lang="en-US" dirty="0"/>
          </a:p>
        </p:txBody>
      </p:sp>
    </p:spTree>
    <p:extLst>
      <p:ext uri="{BB962C8B-B14F-4D97-AF65-F5344CB8AC3E}">
        <p14:creationId xmlns:p14="http://schemas.microsoft.com/office/powerpoint/2010/main" val="40281416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Honor Killings</a:t>
            </a:r>
          </a:p>
        </p:txBody>
      </p:sp>
      <p:sp>
        <p:nvSpPr>
          <p:cNvPr id="3" name="Content Placeholder 2"/>
          <p:cNvSpPr>
            <a:spLocks noGrp="1"/>
          </p:cNvSpPr>
          <p:nvPr>
            <p:ph idx="1"/>
          </p:nvPr>
        </p:nvSpPr>
        <p:spPr/>
        <p:txBody>
          <a:bodyPr>
            <a:normAutofit/>
          </a:bodyPr>
          <a:lstStyle/>
          <a:p>
            <a:r>
              <a:rPr lang="en-US" dirty="0"/>
              <a:t>The murder of women in the name of "honor" is a gender-specific form of discrimination and violence. </a:t>
            </a:r>
          </a:p>
          <a:p>
            <a:r>
              <a:rPr lang="en-US" dirty="0"/>
              <a:t>In societies where so-called honor killings are allowed to occur, governments are failing in their responsibility to protect and ensure women their human rights. </a:t>
            </a:r>
          </a:p>
        </p:txBody>
      </p:sp>
    </p:spTree>
    <p:extLst>
      <p:ext uri="{BB962C8B-B14F-4D97-AF65-F5344CB8AC3E}">
        <p14:creationId xmlns:p14="http://schemas.microsoft.com/office/powerpoint/2010/main" val="17334005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International Law</a:t>
            </a:r>
          </a:p>
        </p:txBody>
      </p:sp>
      <p:sp>
        <p:nvSpPr>
          <p:cNvPr id="3" name="Content Placeholder 2"/>
          <p:cNvSpPr>
            <a:spLocks noGrp="1"/>
          </p:cNvSpPr>
          <p:nvPr>
            <p:ph idx="1"/>
          </p:nvPr>
        </p:nvSpPr>
        <p:spPr/>
        <p:txBody>
          <a:bodyPr/>
          <a:lstStyle/>
          <a:p>
            <a:r>
              <a:rPr lang="en-US" b="1" dirty="0"/>
              <a:t>Article 1 of the UN Declaration on the Elimination of Violence Against Women</a:t>
            </a:r>
            <a:r>
              <a:rPr lang="en-US" dirty="0"/>
              <a:t> proclaims "the term 'violence against women' means any act of gender-based violence that results in, or is likely to result in, physical, sexual or psychological harm or suffering to women, including threats of such acts, coercion or arbitrary deprivation of liberty, whether occurring in public or in private life"</a:t>
            </a:r>
          </a:p>
          <a:p>
            <a:endParaRPr lang="en-US" dirty="0"/>
          </a:p>
        </p:txBody>
      </p:sp>
    </p:spTree>
    <p:extLst>
      <p:ext uri="{BB962C8B-B14F-4D97-AF65-F5344CB8AC3E}">
        <p14:creationId xmlns:p14="http://schemas.microsoft.com/office/powerpoint/2010/main" val="17894806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International Law</a:t>
            </a:r>
          </a:p>
        </p:txBody>
      </p:sp>
      <p:sp>
        <p:nvSpPr>
          <p:cNvPr id="3" name="Content Placeholder 2"/>
          <p:cNvSpPr>
            <a:spLocks noGrp="1"/>
          </p:cNvSpPr>
          <p:nvPr>
            <p:ph idx="1"/>
          </p:nvPr>
        </p:nvSpPr>
        <p:spPr/>
        <p:txBody>
          <a:bodyPr>
            <a:normAutofit/>
          </a:bodyPr>
          <a:lstStyle/>
          <a:p>
            <a:r>
              <a:rPr lang="en-US" b="1" dirty="0"/>
              <a:t>The Convention on the Elimination of Discrimination of All Forms Against Women (CEDAW)</a:t>
            </a:r>
            <a:r>
              <a:rPr lang="en-US" dirty="0"/>
              <a:t> concludes that "...State Parties [should] take all appropriate measures [...] to modify the social and cultural patterns of conduct of men and women, with a view to achieving the elimination of prejudices [...] and all other practices which are based on the idea of inferiority or the superiority of either of the sexes or on stereotyped roles for men and women"</a:t>
            </a:r>
          </a:p>
          <a:p>
            <a:endParaRPr lang="en-US" dirty="0"/>
          </a:p>
        </p:txBody>
      </p:sp>
    </p:spTree>
    <p:extLst>
      <p:ext uri="{BB962C8B-B14F-4D97-AF65-F5344CB8AC3E}">
        <p14:creationId xmlns:p14="http://schemas.microsoft.com/office/powerpoint/2010/main" val="5640769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Street harassment</a:t>
            </a:r>
          </a:p>
        </p:txBody>
      </p:sp>
      <p:sp>
        <p:nvSpPr>
          <p:cNvPr id="3" name="Content Placeholder 2"/>
          <p:cNvSpPr>
            <a:spLocks noGrp="1"/>
          </p:cNvSpPr>
          <p:nvPr>
            <p:ph idx="1"/>
          </p:nvPr>
        </p:nvSpPr>
        <p:spPr/>
        <p:txBody>
          <a:bodyPr>
            <a:normAutofit lnSpcReduction="10000"/>
          </a:bodyPr>
          <a:lstStyle/>
          <a:p>
            <a:r>
              <a:rPr lang="en-US" dirty="0"/>
              <a:t>Street harassment</a:t>
            </a:r>
          </a:p>
          <a:p>
            <a:r>
              <a:rPr lang="en-US" dirty="0"/>
              <a:t>when one or more unfamiliar men accost one or more women in a public place, on one or more occasion, and intrude or attempt to intrude upon the woman’s attention in a manner that is unwelcome to the woman, with language or action that is explicitly or implicitly sexual. </a:t>
            </a:r>
          </a:p>
          <a:p>
            <a:r>
              <a:rPr lang="en-US" dirty="0"/>
              <a:t>https://www.youtube.com/watch?v=QYAL21jxREQ</a:t>
            </a:r>
          </a:p>
          <a:p>
            <a:r>
              <a:rPr lang="en-US" dirty="0"/>
              <a:t>Men often perceive themselves as being complimentary</a:t>
            </a:r>
          </a:p>
          <a:p>
            <a:r>
              <a:rPr lang="en-US" dirty="0"/>
              <a:t>Thoughts?</a:t>
            </a:r>
          </a:p>
          <a:p>
            <a:r>
              <a:rPr lang="en-US" dirty="0"/>
              <a:t>What types of feelings does it illicit in women?</a:t>
            </a:r>
          </a:p>
        </p:txBody>
      </p:sp>
    </p:spTree>
    <p:extLst>
      <p:ext uri="{BB962C8B-B14F-4D97-AF65-F5344CB8AC3E}">
        <p14:creationId xmlns:p14="http://schemas.microsoft.com/office/powerpoint/2010/main" val="22090583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Street harassment behaviors</a:t>
            </a:r>
          </a:p>
        </p:txBody>
      </p:sp>
      <p:sp>
        <p:nvSpPr>
          <p:cNvPr id="3" name="Content Placeholder 2"/>
          <p:cNvSpPr>
            <a:spLocks noGrp="1"/>
          </p:cNvSpPr>
          <p:nvPr>
            <p:ph idx="1"/>
          </p:nvPr>
        </p:nvSpPr>
        <p:spPr/>
        <p:txBody>
          <a:bodyPr/>
          <a:lstStyle/>
          <a:p>
            <a:r>
              <a:rPr lang="en-US" dirty="0"/>
              <a:t>It ranges from leers, whistles, honks, kissing noises, gender-policing, and non-sexually explicit evaluative comments, to more insulting and threatening behavior like vulgar gestures, sexually charged comments, flashing, and stalking, to illegal actions like public masturbation, sexual touching, assault, and murder</a:t>
            </a:r>
          </a:p>
          <a:p>
            <a:endParaRPr lang="en-US" dirty="0"/>
          </a:p>
          <a:p>
            <a:r>
              <a:rPr lang="en-US" dirty="0"/>
              <a:t>Common myth: women invite street harassment through clothing choices</a:t>
            </a:r>
          </a:p>
          <a:p>
            <a:pPr marL="0" indent="0">
              <a:buNone/>
            </a:pPr>
            <a:endParaRPr lang="en-US" dirty="0"/>
          </a:p>
        </p:txBody>
      </p:sp>
    </p:spTree>
    <p:extLst>
      <p:ext uri="{BB962C8B-B14F-4D97-AF65-F5344CB8AC3E}">
        <p14:creationId xmlns:p14="http://schemas.microsoft.com/office/powerpoint/2010/main" val="5657538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Street harassment</a:t>
            </a:r>
          </a:p>
        </p:txBody>
      </p:sp>
      <p:sp>
        <p:nvSpPr>
          <p:cNvPr id="3" name="Content Placeholder 2"/>
          <p:cNvSpPr>
            <a:spLocks noGrp="1"/>
          </p:cNvSpPr>
          <p:nvPr>
            <p:ph idx="1"/>
          </p:nvPr>
        </p:nvSpPr>
        <p:spPr/>
        <p:txBody>
          <a:bodyPr/>
          <a:lstStyle/>
          <a:p>
            <a:r>
              <a:rPr lang="en-US" dirty="0"/>
              <a:t>Related to ownership of public space</a:t>
            </a:r>
          </a:p>
          <a:p>
            <a:r>
              <a:rPr lang="en-US" dirty="0"/>
              <a:t>Women have no right to privacy</a:t>
            </a:r>
          </a:p>
          <a:p>
            <a:r>
              <a:rPr lang="en-US" dirty="0"/>
              <a:t>Reinforces constructions of masculinity and femininity</a:t>
            </a:r>
          </a:p>
          <a:p>
            <a:r>
              <a:rPr lang="en-US" dirty="0"/>
              <a:t>Objectifies and dehumanizes women/girls</a:t>
            </a:r>
          </a:p>
          <a:p>
            <a:r>
              <a:rPr lang="en-US" dirty="0"/>
              <a:t>Message</a:t>
            </a:r>
          </a:p>
          <a:p>
            <a:pPr lvl="1"/>
            <a:r>
              <a:rPr lang="en-US" dirty="0"/>
              <a:t>“women are interchangeable”</a:t>
            </a:r>
          </a:p>
          <a:p>
            <a:endParaRPr lang="en-US" dirty="0"/>
          </a:p>
        </p:txBody>
      </p:sp>
    </p:spTree>
    <p:extLst>
      <p:ext uri="{BB962C8B-B14F-4D97-AF65-F5344CB8AC3E}">
        <p14:creationId xmlns:p14="http://schemas.microsoft.com/office/powerpoint/2010/main" val="1317412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0" y="242182"/>
            <a:ext cx="6974682" cy="6206243"/>
          </a:xfrm>
          <a:prstGeom prst="rect">
            <a:avLst/>
          </a:prstGeom>
        </p:spPr>
      </p:pic>
      <p:sp>
        <p:nvSpPr>
          <p:cNvPr id="2" name="TextBox 1"/>
          <p:cNvSpPr txBox="1"/>
          <p:nvPr/>
        </p:nvSpPr>
        <p:spPr>
          <a:xfrm>
            <a:off x="554182" y="623455"/>
            <a:ext cx="1440873" cy="461665"/>
          </a:xfrm>
          <a:prstGeom prst="rect">
            <a:avLst/>
          </a:prstGeom>
          <a:noFill/>
        </p:spPr>
        <p:txBody>
          <a:bodyPr wrap="square" rtlCol="0">
            <a:spAutoFit/>
          </a:bodyPr>
          <a:lstStyle/>
          <a:p>
            <a:r>
              <a:rPr lang="en-US" sz="2400" dirty="0"/>
              <a:t>FEMEN</a:t>
            </a:r>
          </a:p>
        </p:txBody>
      </p:sp>
    </p:spTree>
    <p:extLst>
      <p:ext uri="{BB962C8B-B14F-4D97-AF65-F5344CB8AC3E}">
        <p14:creationId xmlns:p14="http://schemas.microsoft.com/office/powerpoint/2010/main" val="42180928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7401" y="838201"/>
            <a:ext cx="7568351" cy="5580703"/>
          </a:xfrm>
          <a:prstGeom prst="rect">
            <a:avLst/>
          </a:prstGeom>
        </p:spPr>
      </p:pic>
    </p:spTree>
    <p:extLst>
      <p:ext uri="{BB962C8B-B14F-4D97-AF65-F5344CB8AC3E}">
        <p14:creationId xmlns:p14="http://schemas.microsoft.com/office/powerpoint/2010/main" val="4651717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52651" y="365125"/>
            <a:ext cx="3878420" cy="2905572"/>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4165" y="503268"/>
            <a:ext cx="2960908" cy="262928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6326" y="3270697"/>
            <a:ext cx="3393281" cy="312420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55489" y="3425782"/>
            <a:ext cx="3278424" cy="3163939"/>
          </a:xfrm>
          <a:prstGeom prst="rect">
            <a:avLst/>
          </a:prstGeom>
        </p:spPr>
      </p:pic>
    </p:spTree>
    <p:extLst>
      <p:ext uri="{BB962C8B-B14F-4D97-AF65-F5344CB8AC3E}">
        <p14:creationId xmlns:p14="http://schemas.microsoft.com/office/powerpoint/2010/main" val="31551612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34414" y="636018"/>
            <a:ext cx="3184467" cy="278976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4413" y="3587772"/>
            <a:ext cx="3091886" cy="2743346"/>
          </a:xfrm>
          <a:prstGeom prst="rect">
            <a:avLst/>
          </a:prstGeom>
        </p:spPr>
      </p:pic>
      <p:sp>
        <p:nvSpPr>
          <p:cNvPr id="6" name="TextBox 5"/>
          <p:cNvSpPr txBox="1"/>
          <p:nvPr/>
        </p:nvSpPr>
        <p:spPr>
          <a:xfrm>
            <a:off x="5870620" y="991673"/>
            <a:ext cx="4646054" cy="923330"/>
          </a:xfrm>
          <a:prstGeom prst="rect">
            <a:avLst/>
          </a:prstGeom>
          <a:noFill/>
        </p:spPr>
        <p:txBody>
          <a:bodyPr wrap="square" rtlCol="0">
            <a:spAutoFit/>
          </a:bodyPr>
          <a:lstStyle/>
          <a:p>
            <a:r>
              <a:rPr lang="en-US" dirty="0">
                <a:hlinkClick r:id="rId4"/>
              </a:rPr>
              <a:t>http://www.womenonguard.com/</a:t>
            </a:r>
            <a:endParaRPr lang="en-US" dirty="0"/>
          </a:p>
          <a:p>
            <a:endParaRPr lang="en-US" dirty="0"/>
          </a:p>
          <a:p>
            <a:r>
              <a:rPr lang="en-US" dirty="0"/>
              <a:t>http://www.ihollaback.org/share/</a:t>
            </a: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4709" y="1866799"/>
            <a:ext cx="3061952" cy="3058011"/>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03941" y="4959446"/>
            <a:ext cx="1928813" cy="1781175"/>
          </a:xfrm>
          <a:prstGeom prst="rect">
            <a:avLst/>
          </a:prstGeom>
        </p:spPr>
      </p:pic>
    </p:spTree>
    <p:extLst>
      <p:ext uri="{BB962C8B-B14F-4D97-AF65-F5344CB8AC3E}">
        <p14:creationId xmlns:p14="http://schemas.microsoft.com/office/powerpoint/2010/main" val="28612687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Hollaback</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0321" y="2059709"/>
            <a:ext cx="4798484" cy="359886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82" y="2059709"/>
            <a:ext cx="4862945" cy="3647209"/>
          </a:xfrm>
          <a:prstGeom prst="rect">
            <a:avLst/>
          </a:prstGeom>
        </p:spPr>
      </p:pic>
    </p:spTree>
    <p:extLst>
      <p:ext uri="{BB962C8B-B14F-4D97-AF65-F5344CB8AC3E}">
        <p14:creationId xmlns:p14="http://schemas.microsoft.com/office/powerpoint/2010/main" val="27520017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355</TotalTime>
  <Words>1836</Words>
  <Application>Microsoft Office PowerPoint</Application>
  <PresentationFormat>Widescreen</PresentationFormat>
  <Paragraphs>199</Paragraphs>
  <Slides>42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Calibri</vt:lpstr>
      <vt:lpstr>Calibri Light</vt:lpstr>
      <vt:lpstr>Office Theme</vt:lpstr>
      <vt:lpstr>Violence against women: Going beyond the US</vt:lpstr>
      <vt:lpstr>Violence against women: A global problem</vt:lpstr>
      <vt:lpstr>Violence against women: A global problem</vt:lpstr>
      <vt:lpstr>The role of the state: Definitional issues</vt:lpstr>
      <vt:lpstr>How the state commits gender-based violence</vt:lpstr>
      <vt:lpstr>Violence against women: A global problem</vt:lpstr>
      <vt:lpstr>Inter-clan conflicts “spoils of war” </vt:lpstr>
      <vt:lpstr>Witches</vt:lpstr>
      <vt:lpstr>State as a facilitator/indirect actor</vt:lpstr>
      <vt:lpstr>Historical examples of state as a facilitator</vt:lpstr>
      <vt:lpstr>High heels?</vt:lpstr>
      <vt:lpstr>The role of the state as an indirect perpetrator</vt:lpstr>
      <vt:lpstr>Indirect forms of state-perpetrated gender-based violence</vt:lpstr>
      <vt:lpstr>Forced marriage</vt:lpstr>
      <vt:lpstr>Types</vt:lpstr>
      <vt:lpstr>Types</vt:lpstr>
      <vt:lpstr>Types</vt:lpstr>
      <vt:lpstr>Types</vt:lpstr>
      <vt:lpstr>Honor killings</vt:lpstr>
      <vt:lpstr>Prevalence</vt:lpstr>
      <vt:lpstr>Where they occur</vt:lpstr>
      <vt:lpstr>Honor</vt:lpstr>
      <vt:lpstr>Honor Killings</vt:lpstr>
      <vt:lpstr>Honor</vt:lpstr>
      <vt:lpstr>Justifications</vt:lpstr>
      <vt:lpstr>Justifications</vt:lpstr>
      <vt:lpstr>Justifications</vt:lpstr>
      <vt:lpstr>Justifications</vt:lpstr>
      <vt:lpstr>Communal aspects of honor killing</vt:lpstr>
      <vt:lpstr>Testimony from perpetrators</vt:lpstr>
      <vt:lpstr>Testimony from perpetrators</vt:lpstr>
      <vt:lpstr>Honor Killings</vt:lpstr>
      <vt:lpstr>International Law</vt:lpstr>
      <vt:lpstr>International Law</vt:lpstr>
      <vt:lpstr>Street harassment</vt:lpstr>
      <vt:lpstr>Street harassment behaviors</vt:lpstr>
      <vt:lpstr>Street harassment</vt:lpstr>
      <vt:lpstr>PowerPoint Presentation</vt:lpstr>
      <vt:lpstr>PowerPoint Presentation</vt:lpstr>
      <vt:lpstr>PowerPoint Presentation</vt:lpstr>
      <vt:lpstr>PowerPoint Presentation</vt:lpstr>
      <vt:lpstr>Hollaback</vt:lpstr>
    </vt:vector>
  </TitlesOfParts>
  <Company>Eastern Kentucky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Indirect forms of state-perpetrated violence: Going beyond the US</dc:title>
  <dc:creator>Collins, Victoria</dc:creator>
  <cp:lastModifiedBy>REJANE ALVES</cp:lastModifiedBy>
  <cp:revision>23</cp:revision>
  <cp:lastPrinted>2019-11-05T13:32:06Z</cp:lastPrinted>
  <dcterms:created xsi:type="dcterms:W3CDTF">2017-04-12T13:51:51Z</dcterms:created>
  <dcterms:modified xsi:type="dcterms:W3CDTF">2020-10-23T10:24:47Z</dcterms:modified>
</cp:coreProperties>
</file>